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90" r:id="rId7"/>
    <p:sldId id="263" r:id="rId8"/>
    <p:sldId id="264" r:id="rId9"/>
    <p:sldId id="265" r:id="rId10"/>
    <p:sldId id="266" r:id="rId11"/>
    <p:sldId id="267" r:id="rId12"/>
    <p:sldId id="286" r:id="rId13"/>
    <p:sldId id="268" r:id="rId14"/>
    <p:sldId id="269" r:id="rId15"/>
    <p:sldId id="270" r:id="rId16"/>
    <p:sldId id="279" r:id="rId17"/>
    <p:sldId id="280" r:id="rId18"/>
    <p:sldId id="292" r:id="rId19"/>
    <p:sldId id="282" r:id="rId20"/>
    <p:sldId id="271" r:id="rId21"/>
    <p:sldId id="272" r:id="rId22"/>
    <p:sldId id="273" r:id="rId23"/>
    <p:sldId id="288" r:id="rId24"/>
    <p:sldId id="289" r:id="rId25"/>
    <p:sldId id="275" r:id="rId26"/>
    <p:sldId id="278" r:id="rId27"/>
    <p:sldId id="276" r:id="rId28"/>
    <p:sldId id="277" r:id="rId29"/>
    <p:sldId id="285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05-Oct-17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05-Oct-17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rnation-flowers-hd-widescreen-wallpaper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33400"/>
            <a:ext cx="305404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err="1" smtClean="0">
                <a:latin typeface="NikoshBAN" pitchFamily="2" charset="0"/>
                <a:cs typeface="NikoshBAN" pitchFamily="2" charset="0"/>
              </a:rPr>
              <a:t>স্বাগতম</a:t>
            </a:r>
            <a:r>
              <a:rPr lang="en-US" sz="88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88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00px_COLOURBOX431609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3962400"/>
            <a:ext cx="4648200" cy="289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 descr="6_160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97" y="62231"/>
            <a:ext cx="4551406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0" y="3124200"/>
            <a:ext cx="3679212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সিনেমা  থিয়েটারের কথা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4724400" y="3276600"/>
            <a:ext cx="4267200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চায়ের বাটিতে ফু দেবার কথা  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228600" y="4648200"/>
            <a:ext cx="4191000" cy="95410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এসব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ক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থা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নিয়ে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গল্প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,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উপন্যাস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কবিতা নাটক রাশি রাশি লেখা হচ্ছে ।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0"/>
            <a:ext cx="4396967" cy="2971800"/>
          </a:xfrm>
          <a:prstGeom prst="rect">
            <a:avLst/>
          </a:prstGeom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o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0"/>
            <a:ext cx="4191000" cy="2819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fi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751" y="4038601"/>
            <a:ext cx="4332249" cy="2819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chash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20" y="76200"/>
            <a:ext cx="4386522" cy="2895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61120" y="4878274"/>
            <a:ext cx="4004622" cy="5847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পল্লির গৃহস্থ কৃষকদের ,জেলে ,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276600"/>
            <a:ext cx="6629400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মাঝি মুটে মজুরের কথা তাতে ঠাঁই নাই 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1"/>
            <a:ext cx="4572000" cy="31326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child_labour_32368.jpg"/>
          <p:cNvPicPr>
            <a:picLocks noChangeAspect="1"/>
          </p:cNvPicPr>
          <p:nvPr/>
        </p:nvPicPr>
        <p:blipFill>
          <a:blip r:embed="rId3"/>
          <a:srcRect l="21219" r="21754"/>
          <a:stretch>
            <a:fillRect/>
          </a:stretch>
        </p:blipFill>
        <p:spPr>
          <a:xfrm>
            <a:off x="0" y="3962400"/>
            <a:ext cx="3276600" cy="2895600"/>
          </a:xfrm>
          <a:prstGeom prst="rect">
            <a:avLst/>
          </a:prstGeom>
        </p:spPr>
      </p:pic>
      <p:pic>
        <p:nvPicPr>
          <p:cNvPr id="10" name="Picture 9" descr="21227006229_bcdcd12396_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3962400"/>
            <a:ext cx="3581400" cy="2895600"/>
          </a:xfrm>
          <a:prstGeom prst="rect">
            <a:avLst/>
          </a:prstGeom>
        </p:spPr>
      </p:pic>
      <p:pic>
        <p:nvPicPr>
          <p:cNvPr id="11" name="Picture 10" descr="সুন্দরগঞ্জ-উপজেলার-বাঁশজাত-কুটির-শিল্প-এখন-বিলুপ্তর-পথে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200" y="3962400"/>
            <a:ext cx="2362200" cy="2895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73" y="-34414"/>
            <a:ext cx="4432197" cy="31670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743200"/>
            <a:ext cx="8686800" cy="10772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বিশ্ববরেণ্য কবি সম্রাট ও একবার ‘এবার ফিরা ও মোরে ,বলে আবার পুরানো পথে নাগরিক সাহিত্য নিয়েই ব্যস্ত ছিলেন </a:t>
            </a:r>
          </a:p>
        </p:txBody>
      </p:sp>
      <p:pic>
        <p:nvPicPr>
          <p:cNvPr id="3" name="Picture 2" descr="A-25.jpg"/>
          <p:cNvPicPr>
            <a:picLocks noChangeAspect="1"/>
          </p:cNvPicPr>
          <p:nvPr/>
        </p:nvPicPr>
        <p:blipFill>
          <a:blip r:embed="rId2"/>
          <a:srcRect t="28841"/>
          <a:stretch>
            <a:fillRect/>
          </a:stretch>
        </p:blipFill>
        <p:spPr>
          <a:xfrm>
            <a:off x="914400" y="3789947"/>
            <a:ext cx="3238500" cy="306805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077" y="4114800"/>
            <a:ext cx="4136923" cy="274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0" y="1905000"/>
            <a:ext cx="9143999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তাদের সুখ দুঃখ তাদের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পাপ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পূণ্য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তাদের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আশা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আকাঙ্খার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কথায়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কজন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মাথা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ঘামাচ্ছে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mber-Store-in-Kirti-Nagar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0"/>
            <a:ext cx="4343400" cy="274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599" y="3810000"/>
            <a:ext cx="5070987" cy="29877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0" y="30480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ধান গাছে তক্তা হয় কি না তা এখন সবাই জানলে ও পাড়া গায়ের জীবন তাদের কাছে এক অজানা রাজ্য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 descr="Screen-20170830153251_e0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332249" cy="2819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B_IMG_1460804175516.jpg"/>
          <p:cNvPicPr>
            <a:picLocks noChangeAspect="1"/>
          </p:cNvPicPr>
          <p:nvPr/>
        </p:nvPicPr>
        <p:blipFill>
          <a:blip r:embed="rId2"/>
          <a:srcRect b="27227"/>
          <a:stretch>
            <a:fillRect/>
          </a:stretch>
        </p:blipFill>
        <p:spPr>
          <a:xfrm>
            <a:off x="4572000" y="0"/>
            <a:ext cx="4572000" cy="2667000"/>
          </a:xfrm>
          <a:prstGeom prst="rect">
            <a:avLst/>
          </a:prstGeom>
        </p:spPr>
      </p:pic>
      <p:pic>
        <p:nvPicPr>
          <p:cNvPr id="3" name="Picture 2" descr="E:\BIG\NK-9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658" y="0"/>
            <a:ext cx="4419600" cy="266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0" y="3111787"/>
            <a:ext cx="53816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3200" dirty="0">
                <a:latin typeface="NikoshBAN" pitchFamily="2" charset="0"/>
                <a:cs typeface="NikoshBAN" pitchFamily="2" charset="0"/>
              </a:rPr>
              <a:t>সেটা কারো কাছে একে বারেই পচা জঘন্য 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0" y="4152098"/>
            <a:ext cx="5791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3200" dirty="0">
                <a:latin typeface="NikoshBAN" pitchFamily="2" charset="0"/>
                <a:cs typeface="NikoshBAN" pitchFamily="2" charset="0"/>
              </a:rPr>
              <a:t>আবার কারো কাছে একেবারে চাঁদের জ্যোৎস্না দিয়ে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ঘেরা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78658" y="5638800"/>
            <a:ext cx="5715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3200" dirty="0">
                <a:latin typeface="NikoshBAN" pitchFamily="2" charset="0"/>
                <a:cs typeface="NikoshBAN" pitchFamily="2" charset="0"/>
              </a:rPr>
              <a:t>তাঁরা পল্লির মর্ম কথা কি করে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জানবেন ? 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667000"/>
            <a:ext cx="3352800" cy="419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m.png"/>
          <p:cNvPicPr>
            <a:picLocks noChangeAspect="1"/>
          </p:cNvPicPr>
          <p:nvPr/>
        </p:nvPicPr>
        <p:blipFill rotWithShape="1">
          <a:blip r:embed="rId2"/>
          <a:srcRect l="1667" t="4021" r="3333" b="12594"/>
          <a:stretch/>
        </p:blipFill>
        <p:spPr>
          <a:xfrm>
            <a:off x="0" y="115529"/>
            <a:ext cx="5257800" cy="27972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-55307" y="2826774"/>
            <a:ext cx="90186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 আমাদের আজ দরকার হয়েছে শহুরে বালাখানার পাশে  গেঁয়ো সাহিত্যের জোড়া বাংলা ঘর তুলতে ।</a:t>
            </a:r>
            <a:endParaRPr lang="en-US" sz="2800" dirty="0"/>
          </a:p>
        </p:txBody>
      </p:sp>
      <p:pic>
        <p:nvPicPr>
          <p:cNvPr id="4" name="Picture 3" descr="Used_roller_DYNAPAC_CA2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71283"/>
            <a:ext cx="3886200" cy="2819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1442074765_1441997357_0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190999"/>
            <a:ext cx="4572000" cy="26304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3" y="4194945"/>
            <a:ext cx="4419600" cy="26265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34413" y="3610170"/>
            <a:ext cx="90641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আজ অনেকের আত্মা ইট , পাথর ও রোলার কৃত্রিম বাঁধন থেকে মুক্ত হয়ে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thir-Bar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14800" cy="28106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0" y="2934929"/>
            <a:ext cx="43444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মাটির মানুষ হয়ে থাকতে চাচ্ছে । 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3374764"/>
            <a:ext cx="6582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তাদের জন্য আমাদের কিছু গড়া গাথার দরকার আছে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" name="Picture 9" descr="Bidhob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0"/>
            <a:ext cx="4419600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 descr="images_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9749" y="4095135"/>
            <a:ext cx="4624251" cy="274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90800" y="3037938"/>
            <a:ext cx="3581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3200" dirty="0">
                <a:latin typeface="NikoshBAN" pitchFamily="2" charset="0"/>
                <a:cs typeface="NikoshBAN" pitchFamily="2" charset="0"/>
              </a:rPr>
              <a:t>ইউরোপ আমেরিকায় আজ </a:t>
            </a:r>
            <a:endParaRPr lang="en-US" sz="3200" dirty="0"/>
          </a:p>
        </p:txBody>
      </p:sp>
      <p:pic>
        <p:nvPicPr>
          <p:cNvPr id="3" name="Picture 2" descr="kids-tshirt-proletariat-d001208051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909" y="4057727"/>
            <a:ext cx="3325761" cy="26778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Power-to-the-Worker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213" y="4045438"/>
            <a:ext cx="2961353" cy="26847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63909" y="3522217"/>
            <a:ext cx="64130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এই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proletariat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সাহিত্য ক্রমে আদরের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আসন পাচ্ছে 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56"/>
            <a:ext cx="4381500" cy="27958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6193"/>
          <a:stretch/>
        </p:blipFill>
        <p:spPr>
          <a:xfrm>
            <a:off x="4676466" y="-24581"/>
            <a:ext cx="4467534" cy="28169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4013833"/>
            <a:ext cx="2667000" cy="27217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6375605" y="3492409"/>
            <a:ext cx="26084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2800" i="1" dirty="0">
                <a:latin typeface="NikoshBAN" pitchFamily="2" charset="0"/>
                <a:cs typeface="NikoshBAN" pitchFamily="2" charset="0"/>
              </a:rPr>
              <a:t>আমাদের দেশেও 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পাবে</a:t>
            </a: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14779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-praying-for-you-1.jpg"/>
          <p:cNvPicPr>
            <a:picLocks noChangeAspect="1"/>
          </p:cNvPicPr>
          <p:nvPr/>
        </p:nvPicPr>
        <p:blipFill>
          <a:blip r:embed="rId2"/>
          <a:srcRect l="15371"/>
          <a:stretch>
            <a:fillRect/>
          </a:stretch>
        </p:blipFill>
        <p:spPr>
          <a:xfrm>
            <a:off x="-152400" y="-31642"/>
            <a:ext cx="35052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5814542" y="2788623"/>
            <a:ext cx="36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যারা নিখুঁত ভাবে এই পল্লির ছবি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 descr="jasi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899" y="-11977"/>
            <a:ext cx="2362201" cy="28826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 descr="FB_IMG_148431813750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1076" y="44558"/>
            <a:ext cx="3805550" cy="2667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778"/>
            <a:ext cx="4191000" cy="3108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Rectangle 9"/>
          <p:cNvSpPr/>
          <p:nvPr/>
        </p:nvSpPr>
        <p:spPr>
          <a:xfrm>
            <a:off x="1447800" y="3288495"/>
            <a:ext cx="7010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3200" dirty="0">
                <a:latin typeface="NikoshBAN" pitchFamily="2" charset="0"/>
                <a:cs typeface="NikoshBAN" pitchFamily="2" charset="0"/>
              </a:rPr>
              <a:t>শহরের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চশমা আঁটা চোখের সামনে ধরতে পারবেন?  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19665" y="2807112"/>
            <a:ext cx="58849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2800" dirty="0">
                <a:latin typeface="NikoshBAN" pitchFamily="2" charset="0"/>
                <a:cs typeface="NikoshBAN" pitchFamily="2" charset="0"/>
              </a:rPr>
              <a:t>কিন্তু কোথায় সে পল্লির কবি ঔপন্যাসিক ও সাহিত্যিক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24400" y="4267200"/>
            <a:ext cx="3962400" cy="175432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শ্রেণি</a:t>
            </a:r>
            <a:r>
              <a:rPr lang="bn-BD" sz="3600" dirty="0" smtClean="0"/>
              <a:t> </a:t>
            </a:r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নবম</a:t>
            </a:r>
            <a:r>
              <a:rPr lang="bn-BD" sz="3600" dirty="0" smtClean="0"/>
              <a:t> </a:t>
            </a:r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দশম</a:t>
            </a:r>
            <a:endParaRPr lang="bn-BD" sz="3600" dirty="0" smtClean="0">
              <a:latin typeface="NikoshBAN" pitchFamily="2" charset="0"/>
              <a:cs typeface="NikoshBAN" pitchFamily="2" charset="0"/>
            </a:endParaRPr>
          </a:p>
          <a:p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বিষয়</a:t>
            </a:r>
            <a:r>
              <a:rPr lang="bn-BD" sz="3600" dirty="0" smtClean="0"/>
              <a:t> </a:t>
            </a:r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বাংলা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১ম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838200"/>
            <a:ext cx="2819400" cy="3103348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4" name="TextBox 3"/>
          <p:cNvSpPr txBox="1"/>
          <p:nvPr/>
        </p:nvSpPr>
        <p:spPr>
          <a:xfrm>
            <a:off x="533400" y="685800"/>
            <a:ext cx="2209800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পরিচিতি 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1905000"/>
            <a:ext cx="3733800" cy="175432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মাহবুবা খাতুন</a:t>
            </a:r>
          </a:p>
          <a:p>
            <a:r>
              <a:rPr lang="bn-BD" sz="5400" dirty="0" smtClean="0">
                <a:latin typeface="NikoshBAN" pitchFamily="2" charset="0"/>
                <a:cs typeface="NikoshBAN" pitchFamily="2" charset="0"/>
              </a:rPr>
              <a:t>প্রভাষক বাংলা</a:t>
            </a:r>
          </a:p>
        </p:txBody>
      </p:sp>
      <p:pic>
        <p:nvPicPr>
          <p:cNvPr id="6" name="Picture 5" descr="0118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4114800"/>
            <a:ext cx="3886200" cy="177165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048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এই সমস্ত রুপকথা পল্লিগাথা ,ছড়া প্রভৃতি দেশের আলো বাতাসের মতো সকলের সাধারন সম্পত্তি।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111" y="3779952"/>
            <a:ext cx="90648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2800" dirty="0">
                <a:latin typeface="NikoshBAN" pitchFamily="2" charset="0"/>
                <a:cs typeface="NikoshBAN" pitchFamily="2" charset="0"/>
              </a:rPr>
              <a:t>এই পল্লি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সাহিত্য পল্লিজননীর হিন্দু মুসলমান সকল সন্তনারই সমান অধিকার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529" y="4267199"/>
            <a:ext cx="4362612" cy="25907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7199"/>
            <a:ext cx="4191000" cy="2590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 descr="2b9eb63e-6252-48e6-8698-a293163feebc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36870"/>
            <a:ext cx="4249541" cy="2860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 descr="vwom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1"/>
            <a:ext cx="4583555" cy="28531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5200" y="2895600"/>
            <a:ext cx="49343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এক বিরাট পল্লি সাহিত্য বাংলায় ছিল 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76600" y="4648200"/>
            <a:ext cx="54636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3200" dirty="0">
                <a:latin typeface="NikoshBAN" pitchFamily="2" charset="0"/>
                <a:cs typeface="NikoshBAN" pitchFamily="2" charset="0"/>
              </a:rPr>
              <a:t>তার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কংকাল এখন ও কিছু আছে ।</a:t>
            </a:r>
            <a:endParaRPr lang="en-US" sz="3200" dirty="0"/>
          </a:p>
        </p:txBody>
      </p:sp>
      <p:pic>
        <p:nvPicPr>
          <p:cNvPr id="5" name="Picture 4" descr="Ononto_Digonto_1241253407_1-skele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0"/>
            <a:ext cx="2447925" cy="6076950"/>
          </a:xfrm>
          <a:prstGeom prst="rect">
            <a:avLst/>
          </a:prstGeom>
        </p:spPr>
      </p:pic>
      <p:pic>
        <p:nvPicPr>
          <p:cNvPr id="6" name="Picture 5" descr="144656406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1060" y="0"/>
            <a:ext cx="3362939" cy="2667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 descr="FB_IMG_148431812604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9342" y="0"/>
            <a:ext cx="2885460" cy="2667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276600"/>
            <a:ext cx="8762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নেহাত সেকেলে পাড়া গায়ের লোক ছাড়া সেগুলো  কেউ আদর করে না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 descr="Pc5CITr.jpg"/>
          <p:cNvPicPr>
            <a:picLocks noChangeAspect="1"/>
          </p:cNvPicPr>
          <p:nvPr/>
        </p:nvPicPr>
        <p:blipFill>
          <a:blip r:embed="rId2"/>
          <a:srcRect t="19524" r="36286" b="4286"/>
          <a:stretch>
            <a:fillRect/>
          </a:stretch>
        </p:blipFill>
        <p:spPr>
          <a:xfrm>
            <a:off x="0" y="3810000"/>
            <a:ext cx="4248150" cy="304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667000"/>
            <a:ext cx="8915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সময়ের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ও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রুচির পরিবর্তনে সে আনাদৃত হয়ে ধ্বংসের পথে দাড়িতেছে ।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3200" dirty="0"/>
          </a:p>
        </p:txBody>
      </p:sp>
      <p:pic>
        <p:nvPicPr>
          <p:cNvPr id="7" name="Picture 6" descr="hhyy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0"/>
            <a:ext cx="4267200" cy="2438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nh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546000" cy="2438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971800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কিন্ত একদিন ছিল যখন নায়ের দাঁড়ি-মাঝি থেকে বউ –ঝি পর্যন্ত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 descr="cms.somewhereinblog.net.jpg"/>
          <p:cNvPicPr>
            <a:picLocks noChangeAspect="1"/>
          </p:cNvPicPr>
          <p:nvPr/>
        </p:nvPicPr>
        <p:blipFill>
          <a:blip r:embed="rId2"/>
          <a:srcRect l="17160" t="3096" r="7101" b="9333"/>
          <a:stretch>
            <a:fillRect/>
          </a:stretch>
        </p:blipFill>
        <p:spPr>
          <a:xfrm>
            <a:off x="6858000" y="3505200"/>
            <a:ext cx="2286000" cy="3352800"/>
          </a:xfrm>
          <a:prstGeom prst="rect">
            <a:avLst/>
          </a:prstGeom>
        </p:spPr>
      </p:pic>
      <p:pic>
        <p:nvPicPr>
          <p:cNvPr id="5" name="Picture 4" descr="Topi-Debnath-620x330.jpg"/>
          <p:cNvPicPr>
            <a:picLocks noChangeAspect="1"/>
          </p:cNvPicPr>
          <p:nvPr/>
        </p:nvPicPr>
        <p:blipFill>
          <a:blip r:embed="rId3"/>
          <a:srcRect l="23542" r="28065"/>
          <a:stretch>
            <a:fillRect/>
          </a:stretch>
        </p:blipFill>
        <p:spPr>
          <a:xfrm>
            <a:off x="2438400" y="4114800"/>
            <a:ext cx="3132752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547"/>
          <a:stretch>
            <a:fillRect/>
          </a:stretch>
        </p:blipFill>
        <p:spPr>
          <a:xfrm>
            <a:off x="0" y="4114801"/>
            <a:ext cx="2743200" cy="2740772"/>
          </a:xfrm>
          <a:prstGeom prst="rect">
            <a:avLst/>
          </a:prstGeom>
        </p:spPr>
      </p:pic>
      <p:pic>
        <p:nvPicPr>
          <p:cNvPr id="12" name="Picture 11" descr="b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886200" cy="259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maji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5458" y="-22123"/>
            <a:ext cx="4191000" cy="26129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29200" y="3048000"/>
            <a:ext cx="411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BD" sz="3200" u="sng" dirty="0" smtClean="0">
                <a:latin typeface="NikoshBAN" pitchFamily="2" charset="0"/>
                <a:cs typeface="NikoshBAN" pitchFamily="2" charset="0"/>
              </a:rPr>
              <a:t>বালক থেকে বুড়ো পর্যন্ত , </a:t>
            </a:r>
            <a:endParaRPr lang="en-US" sz="3200" u="sng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 descr="mp.jpg"/>
          <p:cNvPicPr>
            <a:picLocks noChangeAspect="1"/>
          </p:cNvPicPr>
          <p:nvPr/>
        </p:nvPicPr>
        <p:blipFill>
          <a:blip r:embed="rId2"/>
          <a:srcRect b="13810"/>
          <a:stretch>
            <a:fillRect/>
          </a:stretch>
        </p:blipFill>
        <p:spPr>
          <a:xfrm>
            <a:off x="5257800" y="0"/>
            <a:ext cx="3886200" cy="2743200"/>
          </a:xfrm>
          <a:prstGeom prst="rect">
            <a:avLst/>
          </a:prstGeom>
        </p:spPr>
      </p:pic>
      <p:pic>
        <p:nvPicPr>
          <p:cNvPr id="5" name="Picture 4" descr="jur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32747" cy="2819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581400"/>
            <a:ext cx="87126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আমির থেকে গরিব পর্যন্ত সকলকেই এগুলো আনন্দ উপদেশ বিলাতো।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 descr="yy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4114800"/>
            <a:ext cx="4038600" cy="259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sit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4038600"/>
            <a:ext cx="4267200" cy="2819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13453841205_544e21fc2e_b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33601" y="-39328"/>
            <a:ext cx="3352799" cy="28955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039" y="4724400"/>
            <a:ext cx="9144000" cy="5847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তবেই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আমার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মনে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এরূপ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পল্লি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সাহিত্য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সভার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আয়োজন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সার্থক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হবে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,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5867400"/>
            <a:ext cx="70104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নচে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ৎ এ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সব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কেবলি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ভূয়া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,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কেবলি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ফক্কিকার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763" y="3846731"/>
            <a:ext cx="9009198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যদি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পল্লিসাহিত্যের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দিকে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পল্লিজননীর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সন্তানেরা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মনোযোগ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দেয়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, 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 descr="14321364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762" y="0"/>
            <a:ext cx="4186238" cy="2883187"/>
          </a:xfrm>
          <a:prstGeom prst="rect">
            <a:avLst/>
          </a:prstGeom>
        </p:spPr>
      </p:pic>
      <p:pic>
        <p:nvPicPr>
          <p:cNvPr id="6" name="Picture 5" descr="Screen-20170723121227_e0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4343400" cy="28955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143000"/>
            <a:ext cx="17924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মূল্যায়ন </a:t>
            </a:r>
            <a:endParaRPr lang="en-US" sz="48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990600"/>
            <a:ext cx="22910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বাড়ীর কাজ 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vg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" y="381000"/>
            <a:ext cx="230063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6600" dirty="0" smtClean="0">
                <a:latin typeface="NikoshBAN" pitchFamily="2" charset="0"/>
                <a:cs typeface="NikoshBAN" pitchFamily="2" charset="0"/>
              </a:rPr>
              <a:t>ধন্যবাদ </a:t>
            </a:r>
            <a:endParaRPr lang="en-US" sz="66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9534559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0"/>
            <a:ext cx="4343400" cy="289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 descr="15503446459_7deac883da_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3000" y="4495800"/>
            <a:ext cx="3124200" cy="2089919"/>
          </a:xfrm>
          <a:prstGeom prst="rect">
            <a:avLst/>
          </a:prstGeom>
        </p:spPr>
      </p:pic>
      <p:pic>
        <p:nvPicPr>
          <p:cNvPr id="5" name="Picture 4" descr="Drawing-room-with-illuminated-display-shelv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497" y="4419600"/>
            <a:ext cx="4419600" cy="2438400"/>
          </a:xfrm>
          <a:prstGeom prst="rect">
            <a:avLst/>
          </a:prstGeom>
        </p:spPr>
      </p:pic>
      <p:pic>
        <p:nvPicPr>
          <p:cNvPr id="6" name="Picture 5" descr="Screen-20170919093312_e001.jpg"/>
          <p:cNvPicPr>
            <a:picLocks noChangeAspect="1"/>
          </p:cNvPicPr>
          <p:nvPr/>
        </p:nvPicPr>
        <p:blipFill>
          <a:blip r:embed="rId5"/>
          <a:srcRect b="2632"/>
          <a:stretch>
            <a:fillRect/>
          </a:stretch>
        </p:blipFill>
        <p:spPr>
          <a:xfrm>
            <a:off x="0" y="0"/>
            <a:ext cx="4630977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o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3733800"/>
            <a:ext cx="3674103" cy="2895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1066800"/>
            <a:ext cx="34547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6600" dirty="0" smtClean="0">
                <a:latin typeface="NikoshBAN" pitchFamily="2" charset="0"/>
                <a:cs typeface="NikoshBAN" pitchFamily="2" charset="0"/>
              </a:rPr>
              <a:t>পল্লী সাহিত্য </a:t>
            </a:r>
            <a:endParaRPr lang="en-US" sz="6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62400" y="2133600"/>
            <a:ext cx="434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6000" dirty="0" smtClean="0">
                <a:latin typeface="NikoshBAN" pitchFamily="2" charset="0"/>
                <a:cs typeface="NikoshBAN" pitchFamily="2" charset="0"/>
              </a:rPr>
              <a:t>মুহম্মদ শহিদুল্লাহ 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 descr="images_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62400"/>
            <a:ext cx="4550230" cy="289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962400"/>
            <a:ext cx="5315879" cy="584775"/>
          </a:xfrm>
          <a:prstGeom prst="rect">
            <a:avLst/>
          </a:prstGeom>
          <a:solidFill>
            <a:srgbClr val="978CC0"/>
          </a:solidFill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পল্লী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সাহিত্য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সম্পর্কে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বর্ণনা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4953000"/>
            <a:ext cx="5522666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পল্লী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সাহিত্য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অবলুপ্তির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কারণ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বলতে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5867400"/>
            <a:ext cx="7411003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পল্লী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সাহিত্য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সংগ্রহের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প্রয়োজনীয়তা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ব্যাখ্যা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457200"/>
            <a:ext cx="1872629" cy="70788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শিখন ফল 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1295400"/>
            <a:ext cx="3429000" cy="584775"/>
          </a:xfrm>
          <a:prstGeom prst="rect">
            <a:avLst/>
          </a:prstGeom>
          <a:solidFill>
            <a:srgbClr val="D98DC3"/>
          </a:solidFill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এই পাঠ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শেষে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শিক্ষার্থীঃ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--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2133600"/>
            <a:ext cx="3733714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কবি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পরিচিতি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বলতে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3048000"/>
            <a:ext cx="4163319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নতুন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শব্দের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অর্থ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বলতে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8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685800"/>
            <a:ext cx="3714750" cy="2762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678359"/>
            <a:ext cx="13468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শব্দার্থ 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0" y="2133600"/>
            <a:ext cx="11769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বালাম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1" y="1466165"/>
            <a:ext cx="3124200" cy="16705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400800" y="2133600"/>
            <a:ext cx="1479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বইয়ের খণ্ড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0" y="4114800"/>
            <a:ext cx="273825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6600" dirty="0" smtClean="0">
                <a:latin typeface="NikoshBAN" pitchFamily="2" charset="0"/>
                <a:cs typeface="NikoshBAN" pitchFamily="2" charset="0"/>
              </a:rPr>
              <a:t>সরব পাঠ </a:t>
            </a:r>
            <a:endParaRPr lang="en-US" sz="6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0155" y="1066800"/>
            <a:ext cx="30492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6600" dirty="0" smtClean="0">
                <a:latin typeface="NikoshBAN" pitchFamily="2" charset="0"/>
                <a:cs typeface="NikoshBAN" pitchFamily="2" charset="0"/>
              </a:rPr>
              <a:t>আদর্শ পাঠ </a:t>
            </a:r>
            <a:endParaRPr lang="en-US" sz="6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295" y="1905000"/>
            <a:ext cx="3482705" cy="36652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59488464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2851109"/>
            <a:ext cx="9067799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bn-BD" sz="2800" dirty="0">
                <a:latin typeface="NikoshBAN" pitchFamily="2" charset="0"/>
                <a:cs typeface="NikoshBAN" pitchFamily="2" charset="0"/>
              </a:rPr>
              <a:t>বাংলা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সাহিত্য বলে যে সাহিত্য চলছে তার পনের আনা হচ্ছে শহুরে সাহিত্য 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4343400" y="3429000"/>
            <a:ext cx="4623619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সাধু ভাষায় বলতে গেলে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নাগরিক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সাহিত্য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 descr="25-drawing-room-design-ideas-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319016" cy="2667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4504"/>
            <a:ext cx="4191000" cy="28048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0" y="3429000"/>
            <a:ext cx="419100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যে সাহিত্যে আছে রাজ রাজড়ার কথা  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816" r="21399"/>
          <a:stretch/>
        </p:blipFill>
        <p:spPr>
          <a:xfrm>
            <a:off x="-35347" y="3962400"/>
            <a:ext cx="4354363" cy="27070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816" y="4114800"/>
            <a:ext cx="4528984" cy="27456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883145_ori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413" y="0"/>
            <a:ext cx="4419600" cy="6858000"/>
          </a:xfrm>
          <a:prstGeom prst="rect">
            <a:avLst/>
          </a:prstGeom>
        </p:spPr>
      </p:pic>
      <p:pic>
        <p:nvPicPr>
          <p:cNvPr id="3" name="Picture 2" descr="new-fashion-kids-039-sunblock-toddler-bab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187" y="3721510"/>
            <a:ext cx="4754553" cy="3124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72363" y="3087470"/>
            <a:ext cx="25699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বাবু বিবির কথা 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 descr="Cool-Stylish-Girls-With-Cap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5187" y="-14748"/>
            <a:ext cx="4780936" cy="3124200"/>
          </a:xfrm>
          <a:prstGeom prst="rect">
            <a:avLst/>
          </a:prstGeom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torcycle-gifthe-mastermovi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44"/>
            <a:ext cx="4419600" cy="2895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tumblr_nqe8jnw67I1s4yek6o1_50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635" y="-24581"/>
            <a:ext cx="4572000" cy="2952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FREE-SHIPPING-EMS-font-b-crystal-b-font-font-b-lamp-b-font-living-room-light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33800"/>
            <a:ext cx="4267200" cy="3124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228600" y="3048000"/>
            <a:ext cx="21755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মোটর গাড়ির কথা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5334000" y="3048000"/>
            <a:ext cx="25410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বিজলি বাতির কথা</a:t>
            </a:r>
            <a:endParaRPr lang="en-US" sz="3200" dirty="0"/>
          </a:p>
        </p:txBody>
      </p:sp>
      <p:pic>
        <p:nvPicPr>
          <p:cNvPr id="7" name="Picture 6" descr="s.jpeg"/>
          <p:cNvPicPr>
            <a:picLocks noChangeAspect="1"/>
          </p:cNvPicPr>
          <p:nvPr/>
        </p:nvPicPr>
        <p:blipFill>
          <a:blip r:embed="rId5"/>
          <a:srcRect l="43243"/>
          <a:stretch>
            <a:fillRect/>
          </a:stretch>
        </p:blipFill>
        <p:spPr>
          <a:xfrm>
            <a:off x="2867025" y="3733800"/>
            <a:ext cx="1400175" cy="1847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untitled-46_11215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8200" y="3657600"/>
            <a:ext cx="4733925" cy="3200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402</Words>
  <Application>Microsoft Office PowerPoint</Application>
  <PresentationFormat>On-screen Show (4:3)</PresentationFormat>
  <Paragraphs>62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SARK</dc:creator>
  <cp:lastModifiedBy>SARK</cp:lastModifiedBy>
  <cp:revision>17</cp:revision>
  <dcterms:created xsi:type="dcterms:W3CDTF">2006-08-16T00:00:00Z</dcterms:created>
  <dcterms:modified xsi:type="dcterms:W3CDTF">2017-10-05T13:21:35Z</dcterms:modified>
</cp:coreProperties>
</file>